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2"/>
  </p:notesMasterIdLst>
  <p:sldIdLst>
    <p:sldId id="302" r:id="rId2"/>
    <p:sldId id="256" r:id="rId3"/>
    <p:sldId id="257" r:id="rId4"/>
    <p:sldId id="336" r:id="rId5"/>
    <p:sldId id="337" r:id="rId6"/>
    <p:sldId id="338" r:id="rId7"/>
    <p:sldId id="339" r:id="rId8"/>
    <p:sldId id="340" r:id="rId9"/>
    <p:sldId id="341" r:id="rId10"/>
    <p:sldId id="33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2647"/>
  </p:normalViewPr>
  <p:slideViewPr>
    <p:cSldViewPr snapToGrid="0" snapToObjects="1">
      <p:cViewPr varScale="1">
        <p:scale>
          <a:sx n="96" d="100"/>
          <a:sy n="96" d="100"/>
        </p:scale>
        <p:origin x="1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7DF1-B0E6-F044-9CB8-2FDD9E745E53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72C45-2C90-7C4D-8ADE-23244D30D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9C530-61D8-416E-ABAF-0E77C17171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74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 your questions to the Week 10 Questions Discussion Forum on iCollege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DF65F-A54A-4989-8303-6B48785F69B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93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7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85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5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87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05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92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866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50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7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56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B8213F6-CD3C-2645-82A6-D9E80ACC5F4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F511210-E97D-FD42-A6FE-184845084DE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171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523-DE9F-B54E-9FDF-1B889A8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42" y="2036980"/>
            <a:ext cx="9144000" cy="17053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Race &amp; the Criminal Justice System</a:t>
            </a:r>
            <a:br>
              <a:rPr lang="en-US" dirty="0"/>
            </a:br>
            <a:r>
              <a:rPr lang="en-US" dirty="0"/>
              <a:t>					</a:t>
            </a:r>
            <a:br>
              <a:rPr lang="en-US" dirty="0"/>
            </a:br>
            <a:r>
              <a:rPr lang="en-US" dirty="0"/>
              <a:t>			</a:t>
            </a:r>
            <a:r>
              <a:rPr lang="en-US" sz="2700" dirty="0"/>
              <a:t> 	               </a:t>
            </a:r>
            <a:br>
              <a:rPr lang="en-US" sz="2700" dirty="0"/>
            </a:br>
            <a:endParaRPr lang="en-US" sz="2700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DFE8A-4B03-1348-AAB5-7E6938D9A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8600" y="1556854"/>
            <a:ext cx="3429000" cy="18415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B9813BB-86F0-6E49-9B14-E6031E3C0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7526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6C5A3-A91D-6D42-9E5E-7AC04480A524}"/>
              </a:ext>
            </a:extLst>
          </p:cNvPr>
          <p:cNvSpPr txBox="1"/>
          <p:nvPr/>
        </p:nvSpPr>
        <p:spPr>
          <a:xfrm>
            <a:off x="1771566" y="3459647"/>
            <a:ext cx="838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Review course schedule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Upcoming documentary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B3B7C-50AD-2E4C-B327-9DD2AD0EB7ED}"/>
              </a:ext>
            </a:extLst>
          </p:cNvPr>
          <p:cNvSpPr txBox="1"/>
          <p:nvPr/>
        </p:nvSpPr>
        <p:spPr>
          <a:xfrm>
            <a:off x="437322" y="997871"/>
            <a:ext cx="11290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Fall 2020   		Professor Gaston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657EE-7FD4-AC41-9ED6-2ED89A42882D}"/>
              </a:ext>
            </a:extLst>
          </p:cNvPr>
          <p:cNvSpPr txBox="1"/>
          <p:nvPr/>
        </p:nvSpPr>
        <p:spPr>
          <a:xfrm>
            <a:off x="6935550" y="2439313"/>
            <a:ext cx="3278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Agenda </a:t>
            </a:r>
            <a:br>
              <a:rPr lang="en-US" sz="3200" dirty="0"/>
            </a:br>
            <a:r>
              <a:rPr lang="en-US" sz="3200" dirty="0"/>
              <a:t> Week 10</a:t>
            </a:r>
          </a:p>
          <a:p>
            <a:pPr algn="ctr"/>
            <a:r>
              <a:rPr lang="en-US" sz="3200" u="sng" dirty="0"/>
              <a:t>November 3, 2020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947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2CF1-41EC-8945-A08E-72C747F445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pPr algn="ctr"/>
            <a:r>
              <a:rPr lang="en-US" dirty="0"/>
              <a:t>Race/Ethnicity and Court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AD4C8-FA7D-CE40-8315-1F6FE733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1" y="1909158"/>
            <a:ext cx="10993546" cy="590321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Tuesday November 3, 2020</a:t>
            </a:r>
          </a:p>
        </p:txBody>
      </p:sp>
      <p:pic>
        <p:nvPicPr>
          <p:cNvPr id="1026" name="Picture 2" descr="Bronx Criminal Court so slow it violates Constitutional right to due  process, lawsuit says - New York Daily News">
            <a:extLst>
              <a:ext uri="{FF2B5EF4-FFF2-40B4-BE49-F238E27FC236}">
                <a16:creationId xmlns:a16="http://schemas.microsoft.com/office/drawing/2014/main" id="{87239238-5116-D849-8D0E-B72D34D15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14" y="2915202"/>
            <a:ext cx="52705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74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B33F3-F626-1940-BD88-ABD6FD6E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408F8-F5E8-5F42-89B1-747C6F84E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534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Court processing is interdependent</a:t>
            </a:r>
          </a:p>
          <a:p>
            <a:endParaRPr lang="en-US" sz="2800" dirty="0"/>
          </a:p>
          <a:p>
            <a:r>
              <a:rPr lang="en-US" sz="2800" dirty="0"/>
              <a:t>Nature of the criminal court system</a:t>
            </a:r>
          </a:p>
          <a:p>
            <a:endParaRPr lang="en-US" sz="2800" dirty="0"/>
          </a:p>
          <a:p>
            <a:r>
              <a:rPr lang="en-US" sz="2800" dirty="0"/>
              <a:t>Race/ethnicity and class</a:t>
            </a:r>
          </a:p>
          <a:p>
            <a:endParaRPr lang="en-US" sz="2800" dirty="0"/>
          </a:p>
          <a:p>
            <a:r>
              <a:rPr lang="en-US" sz="2800" dirty="0"/>
              <a:t>This week’s focus</a:t>
            </a:r>
          </a:p>
        </p:txBody>
      </p:sp>
    </p:spTree>
    <p:extLst>
      <p:ext uri="{BB962C8B-B14F-4D97-AF65-F5344CB8AC3E}">
        <p14:creationId xmlns:p14="http://schemas.microsoft.com/office/powerpoint/2010/main" val="401364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BB0E-55D4-A34E-B24D-ABA3F4FB9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Race/Ethnicity &amp; Counsel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C7918-10FE-8D41-8718-A68CEBD77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Legalities of legal counsel</a:t>
            </a:r>
          </a:p>
          <a:p>
            <a:endParaRPr lang="en-US" sz="2800" dirty="0"/>
          </a:p>
          <a:p>
            <a:r>
              <a:rPr lang="en-US" sz="2800" dirty="0"/>
              <a:t>Public defender vs. private attorney</a:t>
            </a:r>
          </a:p>
          <a:p>
            <a:endParaRPr lang="en-US" sz="2800" dirty="0"/>
          </a:p>
          <a:p>
            <a:r>
              <a:rPr lang="en-US" sz="2800" dirty="0"/>
              <a:t>Race/ethnicity and class</a:t>
            </a:r>
          </a:p>
        </p:txBody>
      </p:sp>
    </p:spTree>
    <p:extLst>
      <p:ext uri="{BB962C8B-B14F-4D97-AF65-F5344CB8AC3E}">
        <p14:creationId xmlns:p14="http://schemas.microsoft.com/office/powerpoint/2010/main" val="2715684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E61F7-5B2C-4F4D-9BD6-8824565E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Pretrial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AF213-3667-F544-8591-40F63288F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27584"/>
            <a:ext cx="11029615" cy="4227442"/>
          </a:xfrm>
        </p:spPr>
        <p:txBody>
          <a:bodyPr>
            <a:normAutofit/>
          </a:bodyPr>
          <a:lstStyle/>
          <a:p>
            <a:r>
              <a:rPr lang="en-US" sz="2800" dirty="0"/>
              <a:t>Presumption of innocence</a:t>
            </a:r>
          </a:p>
          <a:p>
            <a:endParaRPr lang="en-US" sz="2800" dirty="0"/>
          </a:p>
          <a:p>
            <a:r>
              <a:rPr lang="en-US" sz="2800" dirty="0"/>
              <a:t>Pretrial release vs. pretrial detention</a:t>
            </a:r>
          </a:p>
          <a:p>
            <a:pPr lvl="1"/>
            <a:endParaRPr lang="en-US" sz="2800" dirty="0"/>
          </a:p>
          <a:p>
            <a:r>
              <a:rPr lang="en-US" sz="2800" dirty="0"/>
              <a:t>Bail</a:t>
            </a:r>
          </a:p>
          <a:p>
            <a:endParaRPr lang="en-US" sz="2800" dirty="0"/>
          </a:p>
          <a:p>
            <a:r>
              <a:rPr lang="en-US" sz="2800" dirty="0"/>
              <a:t>Race/ethnicity and class</a:t>
            </a:r>
          </a:p>
          <a:p>
            <a:pPr marL="3240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006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B1D7A-E11C-B54A-9790-794DCD8A5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Pretrial detention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D141C-ED41-A742-B1CB-0C3F7FDB9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Jail incarceration</a:t>
            </a:r>
          </a:p>
          <a:p>
            <a:endParaRPr lang="en-US" sz="2800" dirty="0"/>
          </a:p>
          <a:p>
            <a:r>
              <a:rPr lang="en-US" sz="2800" dirty="0"/>
              <a:t>Disadvantages of pretrial detention</a:t>
            </a:r>
          </a:p>
          <a:p>
            <a:endParaRPr lang="en-US" sz="2800" dirty="0"/>
          </a:p>
          <a:p>
            <a:r>
              <a:rPr lang="en-US" sz="2800" dirty="0"/>
              <a:t>Race/ethnicity and class</a:t>
            </a:r>
          </a:p>
        </p:txBody>
      </p:sp>
    </p:spTree>
    <p:extLst>
      <p:ext uri="{BB962C8B-B14F-4D97-AF65-F5344CB8AC3E}">
        <p14:creationId xmlns:p14="http://schemas.microsoft.com/office/powerpoint/2010/main" val="722110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C3FCF-D67E-3444-8710-A4C6F09A2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Race/Ethnicity &amp; Prosecutorial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FAC20-FACE-0847-9D30-7D6734594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909366"/>
            <a:ext cx="11029615" cy="3678303"/>
          </a:xfrm>
        </p:spPr>
        <p:txBody>
          <a:bodyPr>
            <a:noAutofit/>
          </a:bodyPr>
          <a:lstStyle/>
          <a:p>
            <a:r>
              <a:rPr lang="en-US" sz="2800" dirty="0"/>
              <a:t>Prosecutor’s role</a:t>
            </a:r>
          </a:p>
          <a:p>
            <a:endParaRPr lang="en-US" sz="2800" dirty="0"/>
          </a:p>
          <a:p>
            <a:r>
              <a:rPr lang="en-US" sz="2800" dirty="0"/>
              <a:t>Charging decisions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Plea bargaining</a:t>
            </a:r>
          </a:p>
          <a:p>
            <a:endParaRPr lang="en-US" sz="2800" dirty="0"/>
          </a:p>
          <a:p>
            <a:r>
              <a:rPr lang="en-US" sz="2800" dirty="0"/>
              <a:t>Race/ethnicity and class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3849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2BE0-65B0-9C4A-9300-5584A805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Race/Ethnicity &amp; Plea Bargaining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19D3D-95F4-B44B-83EB-0BCD1EDBA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5348"/>
          </a:xfrm>
        </p:spPr>
        <p:txBody>
          <a:bodyPr>
            <a:noAutofit/>
          </a:bodyPr>
          <a:lstStyle/>
          <a:p>
            <a:r>
              <a:rPr lang="en-US" sz="2400" dirty="0"/>
              <a:t>Prevalence</a:t>
            </a:r>
          </a:p>
          <a:p>
            <a:endParaRPr lang="en-US" sz="2400" dirty="0"/>
          </a:p>
          <a:p>
            <a:r>
              <a:rPr lang="en-US" sz="2400" dirty="0"/>
              <a:t>How it works</a:t>
            </a:r>
          </a:p>
          <a:p>
            <a:endParaRPr lang="en-US" sz="2400" dirty="0"/>
          </a:p>
          <a:p>
            <a:r>
              <a:rPr lang="en-US" sz="2400" dirty="0"/>
              <a:t>Advantages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Problems and criticisms</a:t>
            </a:r>
          </a:p>
          <a:p>
            <a:endParaRPr lang="en-US" sz="2400" dirty="0"/>
          </a:p>
          <a:p>
            <a:r>
              <a:rPr lang="en-US" sz="2400" dirty="0"/>
              <a:t>Race/ethnicity and class</a:t>
            </a:r>
          </a:p>
        </p:txBody>
      </p:sp>
    </p:spTree>
    <p:extLst>
      <p:ext uri="{BB962C8B-B14F-4D97-AF65-F5344CB8AC3E}">
        <p14:creationId xmlns:p14="http://schemas.microsoft.com/office/powerpoint/2010/main" val="3231624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8E23A-D9A4-A741-BDA8-93D42230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Time: The Kalief Browder story</a:t>
            </a:r>
          </a:p>
        </p:txBody>
      </p:sp>
      <p:pic>
        <p:nvPicPr>
          <p:cNvPr id="2050" name="Picture 2" descr="Where can I watch 'Time: The Kalief Browder Story' on Netflix? -  NewOnNetflix.info">
            <a:extLst>
              <a:ext uri="{FF2B5EF4-FFF2-40B4-BE49-F238E27FC236}">
                <a16:creationId xmlns:a16="http://schemas.microsoft.com/office/drawing/2014/main" id="{2B59B0F8-1664-E040-A893-38FEE660B2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696" y="1715956"/>
            <a:ext cx="3338719" cy="514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654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DE20B-961F-CC4E-9611-0425FBD680C9}"/>
              </a:ext>
            </a:extLst>
          </p:cNvPr>
          <p:cNvSpPr txBox="1"/>
          <p:nvPr/>
        </p:nvSpPr>
        <p:spPr>
          <a:xfrm>
            <a:off x="1676400" y="2667000"/>
            <a:ext cx="883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114493988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{A128D9D6-9BD1-3346-86EE-C59B5755E65D}tf10001123</Template>
  <TotalTime>74</TotalTime>
  <Words>179</Words>
  <Application>Microsoft Macintosh PowerPoint</Application>
  <PresentationFormat>Widescreen</PresentationFormat>
  <Paragraphs>62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Wingdings 2</vt:lpstr>
      <vt:lpstr>Dividend</vt:lpstr>
      <vt:lpstr>Race &amp; the Criminal Justice System                            </vt:lpstr>
      <vt:lpstr>Race/Ethnicity and Court Processing</vt:lpstr>
      <vt:lpstr>Overview</vt:lpstr>
      <vt:lpstr>Race/Ethnicity &amp; Counsel</vt:lpstr>
      <vt:lpstr>Pretrial status</vt:lpstr>
      <vt:lpstr>Pretrial detention</vt:lpstr>
      <vt:lpstr>Race/Ethnicity &amp; Prosecutorial Decisions</vt:lpstr>
      <vt:lpstr>Race/Ethnicity &amp; Plea Bargaining</vt:lpstr>
      <vt:lpstr>Time: The Kalief Browder story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 &amp; the Criminal Justice System                            </dc:title>
  <dc:creator>Shytierra Gaston</dc:creator>
  <cp:lastModifiedBy>Shytierra Gaston</cp:lastModifiedBy>
  <cp:revision>7</cp:revision>
  <dcterms:created xsi:type="dcterms:W3CDTF">2020-11-03T05:28:46Z</dcterms:created>
  <dcterms:modified xsi:type="dcterms:W3CDTF">2020-11-03T16:16:26Z</dcterms:modified>
</cp:coreProperties>
</file>